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8"/>
  </p:notesMasterIdLst>
  <p:sldIdLst>
    <p:sldId id="294" r:id="rId6"/>
    <p:sldId id="272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75" r:id="rId15"/>
    <p:sldId id="268" r:id="rId16"/>
    <p:sldId id="273" r:id="rId17"/>
    <p:sldId id="292" r:id="rId18"/>
    <p:sldId id="283" r:id="rId19"/>
    <p:sldId id="286" r:id="rId20"/>
    <p:sldId id="288" r:id="rId21"/>
    <p:sldId id="290" r:id="rId22"/>
    <p:sldId id="296" r:id="rId23"/>
    <p:sldId id="298" r:id="rId24"/>
    <p:sldId id="293" r:id="rId25"/>
    <p:sldId id="291" r:id="rId26"/>
    <p:sldId id="29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A"/>
    <a:srgbClr val="0064A8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66F0-E01E-4C4B-9800-196594D7ABA5}" v="2" dt="2021-04-21T14:25:48.454"/>
    <p1510:client id="{232EEC5D-7BF3-4454-ABE9-1743CABE94FC}" v="34" dt="2021-03-24T09:33:04.760"/>
    <p1510:client id="{3416720B-A583-4F8C-9A10-8075C724A95A}" v="31" dt="2022-04-20T08:21:55.642"/>
    <p1510:client id="{6EA0AA39-B096-48D9-B899-ECB98A2FE48C}" v="1001" dt="2021-07-05T13:56:53.943"/>
    <p1510:client id="{7412C3B8-D674-4ABB-94D4-D6B55B0D2859}" v="205" dt="2022-07-07T14:31:41.557"/>
    <p1510:client id="{84A8C799-58AB-47DE-AD81-EC86F95EF9B8}" v="47" dt="2021-07-05T09:33:33.657"/>
    <p1510:client id="{8D1D5A57-9CB3-45FF-969A-6AE384033288}" v="12" dt="2021-04-29T06:57:56.303"/>
    <p1510:client id="{9A793C32-1F9A-478C-9009-5EDD5153EFCB}" v="65" dt="2021-05-11T15:38:12.682"/>
    <p1510:client id="{BA7CF6F2-E1F6-4932-9488-281309C42D6D}" v="8" dt="2022-04-22T09:52:07.197"/>
    <p1510:client id="{C9AC46C1-1262-4E5F-9647-E60A0964DD3A}" v="677" dt="2022-04-19T14:50:33.548"/>
    <p1510:client id="{DA5BC97E-892B-4990-B429-08BB8D933A5E}" v="124" dt="2021-05-14T08:28:45.750"/>
    <p1510:client id="{F6F3D3A3-1B56-4981-920B-2B03D9E1B286}" v="5" dt="2021-07-08T09:25:10.234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08.02.2023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commons.wikimedia.org/w/index.php?title=File:Pierre_Francois_Verhulst.jpg&amp;oldid=1418242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CF7-5A32-9832-894A-0CDDCEC7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Recombinant Expression Simulation: </a:t>
            </a:r>
            <a:b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</a:b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Theoretical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2079173" y="3062390"/>
            <a:ext cx="8120750" cy="32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Growth Curve Data Analysis Example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10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F864CA3-B4F6-41B9-B3A9-F5860EAA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4" y="1147082"/>
            <a:ext cx="257176" cy="599623"/>
          </a:xfrm>
          <a:prstGeom prst="rect">
            <a:avLst/>
          </a:prstGeom>
        </p:spPr>
      </p:pic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C8782CE-A488-4213-B8F1-EBD1BB240579}"/>
              </a:ext>
            </a:extLst>
          </p:cNvPr>
          <p:cNvSpPr txBox="1">
            <a:spLocks/>
          </p:cNvSpPr>
          <p:nvPr/>
        </p:nvSpPr>
        <p:spPr bwMode="auto">
          <a:xfrm>
            <a:off x="3660542" y="1041399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Optimal</a:t>
            </a:r>
          </a:p>
          <a:p>
            <a:r>
              <a:rPr lang="en-US" sz="1800" b="1" kern="0">
                <a:latin typeface="Akkurat Light Office"/>
                <a:cs typeface="Calibri"/>
              </a:rPr>
              <a:t>Temperature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C667C29D-2F02-473E-95A3-2A024302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83" y="1177471"/>
            <a:ext cx="1340304" cy="330201"/>
          </a:xfrm>
          <a:prstGeom prst="rect">
            <a:avLst/>
          </a:prstGeom>
        </p:spPr>
      </p:pic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1AAE4F18-B234-478C-B1AB-861D84F22A96}"/>
              </a:ext>
            </a:extLst>
          </p:cNvPr>
          <p:cNvSpPr txBox="1">
            <a:spLocks/>
          </p:cNvSpPr>
          <p:nvPr/>
        </p:nvSpPr>
        <p:spPr bwMode="auto">
          <a:xfrm>
            <a:off x="6889970" y="1041398"/>
            <a:ext cx="1910514" cy="83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sz="1800" b="1" kern="0">
                <a:latin typeface="Akkurat Light Office"/>
                <a:cs typeface="Calibri"/>
              </a:rPr>
              <a:t>Growth Rate &amp;</a:t>
            </a:r>
            <a:endParaRPr lang="en-US"/>
          </a:p>
          <a:p>
            <a:r>
              <a:rPr lang="en-US" sz="1800" b="1" kern="0">
                <a:latin typeface="Akkurat Light Office"/>
                <a:cs typeface="Calibri"/>
              </a:rPr>
              <a:t>Max Biomass</a:t>
            </a:r>
            <a:endParaRPr lang="en-US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B725EB3-2DBB-442C-95FB-B7791E9B447B}"/>
              </a:ext>
            </a:extLst>
          </p:cNvPr>
          <p:cNvSpPr txBox="1">
            <a:spLocks/>
          </p:cNvSpPr>
          <p:nvPr/>
        </p:nvSpPr>
        <p:spPr bwMode="auto">
          <a:xfrm>
            <a:off x="375557" y="927553"/>
            <a:ext cx="4000072" cy="45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b="1" kern="0">
                <a:solidFill>
                  <a:srgbClr val="000000"/>
                </a:solidFill>
                <a:latin typeface="+mn-lt"/>
                <a:cs typeface="Calibri"/>
              </a:rPr>
              <a:t>Objective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75556" y="2052410"/>
            <a:ext cx="6992259" cy="1605331"/>
            <a:chOff x="375556" y="2052410"/>
            <a:chExt cx="6992259" cy="1605331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236C78C6-6F9E-4B18-8759-67E3AB70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9685" y="2320332"/>
              <a:ext cx="2053772" cy="1337409"/>
            </a:xfrm>
            <a:prstGeom prst="rect">
              <a:avLst/>
            </a:prstGeom>
          </p:spPr>
        </p:pic>
        <p:pic>
          <p:nvPicPr>
            <p:cNvPr id="21" name="Picture 21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74DEFC5-D9E8-41E3-9522-4EEB091A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186" y="2665186"/>
              <a:ext cx="765629" cy="747487"/>
            </a:xfrm>
            <a:prstGeom prst="rect">
              <a:avLst/>
            </a:prstGeom>
          </p:spPr>
        </p:pic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9B294CFA-F4FB-40E2-A5A5-76C7EAE00D6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6" y="2052410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Procedure</a:t>
              </a:r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5555" y="3821338"/>
            <a:ext cx="11627141" cy="2895026"/>
            <a:chOff x="375555" y="3821338"/>
            <a:chExt cx="11627141" cy="2895026"/>
          </a:xfrm>
        </p:grpSpPr>
        <p:pic>
          <p:nvPicPr>
            <p:cNvPr id="12" name="Picture 12" descr="Icon&#10;&#10;Description automatically generated">
              <a:extLst>
                <a:ext uri="{FF2B5EF4-FFF2-40B4-BE49-F238E27FC236}">
                  <a16:creationId xmlns:a16="http://schemas.microsoft.com/office/drawing/2014/main" id="{C5DD30D5-9848-4FC2-93C8-3FBC23F2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4025901"/>
              <a:ext cx="883558" cy="883558"/>
            </a:xfrm>
            <a:prstGeom prst="rect">
              <a:avLst/>
            </a:prstGeom>
          </p:spPr>
        </p:pic>
        <p:pic>
          <p:nvPicPr>
            <p:cNvPr id="13" name="Picture 13" descr="Icon&#10;&#10;Description automatically generated">
              <a:extLst>
                <a:ext uri="{FF2B5EF4-FFF2-40B4-BE49-F238E27FC236}">
                  <a16:creationId xmlns:a16="http://schemas.microsoft.com/office/drawing/2014/main" id="{54A1AF51-5F9F-40DF-9BE4-F74FB2F5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5898" y="4044044"/>
              <a:ext cx="829130" cy="838201"/>
            </a:xfrm>
            <a:prstGeom prst="rect">
              <a:avLst/>
            </a:prstGeom>
          </p:spPr>
        </p:pic>
        <p:sp>
          <p:nvSpPr>
            <p:cNvPr id="25" name="Inhaltsplatzhalter 2">
              <a:extLst>
                <a:ext uri="{FF2B5EF4-FFF2-40B4-BE49-F238E27FC236}">
                  <a16:creationId xmlns:a16="http://schemas.microsoft.com/office/drawing/2014/main" id="{FA05A313-162A-4A94-8A77-61BA6C16F3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5555" y="3821338"/>
              <a:ext cx="4000072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b="1" kern="0">
                  <a:solidFill>
                    <a:srgbClr val="000000"/>
                  </a:solidFill>
                  <a:latin typeface="+mn-lt"/>
                  <a:cs typeface="Calibri"/>
                </a:rPr>
                <a:t>Analysis</a:t>
              </a:r>
              <a:endParaRPr lang="en-US"/>
            </a:p>
          </p:txBody>
        </p:sp>
        <p:sp>
          <p:nvSpPr>
            <p:cNvPr id="26" name="Content Placeholder 10">
              <a:extLst>
                <a:ext uri="{FF2B5EF4-FFF2-40B4-BE49-F238E27FC236}">
                  <a16:creationId xmlns:a16="http://schemas.microsoft.com/office/drawing/2014/main" id="{93C82125-1F03-440C-B645-2A150A84CF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2326" y="4796971"/>
              <a:ext cx="5430227" cy="80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Scrambled code-lines provided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 rearranges line order for functional code</a:t>
              </a:r>
              <a:endParaRPr lang="en-US" dirty="0"/>
            </a:p>
          </p:txBody>
        </p:sp>
        <p:sp>
          <p:nvSpPr>
            <p:cNvPr id="22" name="Content Placeholder 10">
              <a:extLst>
                <a:ext uri="{FF2B5EF4-FFF2-40B4-BE49-F238E27FC236}">
                  <a16:creationId xmlns:a16="http://schemas.microsoft.com/office/drawing/2014/main" id="{750F5D4A-CFA8-4D86-8717-DF3DA505C6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05576" y="4796970"/>
              <a:ext cx="5497120" cy="1919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Standard for quick laboratory data analysis.</a:t>
              </a:r>
            </a:p>
            <a:p>
              <a:pPr marL="72000" indent="-72000">
                <a:buClrTx/>
                <a:buFont typeface="Arial" pitchFamily="2" charset="2"/>
                <a:buChar char="•"/>
              </a:pPr>
              <a:r>
                <a:rPr lang="en-US" sz="1800" b="1" kern="0" dirty="0">
                  <a:latin typeface="Akkurat Light Office"/>
                  <a:cs typeface="Calibri"/>
                </a:rPr>
                <a:t>Users implement Excel linear regression.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7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Excel-basee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5257800" cy="24884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Determine mean value and standard deviation (only necessary for biological replicates)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Plot the Logarithm of biomass concentrations against time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Perform a linear regression with the linear range</a:t>
            </a:r>
          </a:p>
        </p:txBody>
      </p:sp>
      <p:pic>
        <p:nvPicPr>
          <p:cNvPr id="6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13" y="1130055"/>
            <a:ext cx="5557273" cy="3797935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72F174BB-E4E0-4ECE-8F4D-0B7D324E93DF}"/>
              </a:ext>
            </a:extLst>
          </p:cNvPr>
          <p:cNvSpPr txBox="1"/>
          <p:nvPr/>
        </p:nvSpPr>
        <p:spPr>
          <a:xfrm>
            <a:off x="5935117" y="4975452"/>
            <a:ext cx="5179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 cultivation from </a:t>
            </a:r>
            <a:r>
              <a:rPr lang="en-US" sz="1600" dirty="0" err="1"/>
              <a:t>BioLabSim</a:t>
            </a:r>
            <a:r>
              <a:rPr lang="en-US" sz="1600" dirty="0"/>
              <a:t> at 35 °C.</a:t>
            </a:r>
            <a:br>
              <a:rPr lang="en-US" sz="1600" dirty="0"/>
            </a:br>
            <a:r>
              <a:rPr lang="en-US" sz="1600" dirty="0"/>
              <a:t>Shown is the mean value and the standard deviation of</a:t>
            </a:r>
            <a:br>
              <a:rPr lang="en-US" sz="1600" dirty="0"/>
            </a:br>
            <a:r>
              <a:rPr lang="en-US" sz="1600" dirty="0"/>
              <a:t>three biological replicates.</a:t>
            </a:r>
            <a:endParaRPr lang="de-DE" sz="1600" dirty="0"/>
          </a:p>
        </p:txBody>
      </p:sp>
      <p:sp>
        <p:nvSpPr>
          <p:cNvPr id="3" name="Rectangle 2"/>
          <p:cNvSpPr/>
          <p:nvPr/>
        </p:nvSpPr>
        <p:spPr>
          <a:xfrm>
            <a:off x="519084" y="370374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The slope of the regression line is equal to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     the growth 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Python-based Growth Rate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12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FD07CD-5F8A-4FDF-A2B9-A8EC8240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84" y="1130056"/>
            <a:ext cx="11096625" cy="524119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>
                <a:latin typeface="Calibri"/>
                <a:cs typeface="Calibri"/>
              </a:rPr>
              <a:t>Rearrange code lines</a:t>
            </a:r>
            <a:endParaRPr lang="en-US"/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Wingdings" pitchFamily="2" charset="2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latin typeface="Calibri"/>
                <a:cs typeface="Calibri"/>
              </a:rPr>
              <a:t>Extract the highest growth slope for ln(biomass)</a:t>
            </a:r>
            <a:endParaRPr lang="de-DE" sz="2000"/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Extract the range of linear slope for ln(biomass)</a:t>
            </a:r>
            <a:endParaRPr lang="de-DE" sz="2000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de-DE" sz="2000">
                <a:latin typeface="Calibri"/>
                <a:cs typeface="Calibri"/>
              </a:rPr>
              <a:t>Rearrange code lines for linear regression and max biomass extraction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09D75-0CC1-4C78-A540-7518B44CE42D}"/>
              </a:ext>
            </a:extLst>
          </p:cNvPr>
          <p:cNvSpPr txBox="1"/>
          <p:nvPr/>
        </p:nvSpPr>
        <p:spPr>
          <a:xfrm>
            <a:off x="516186" y="1633939"/>
            <a:ext cx="11253729" cy="235449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# Rearrange the correct code sequence for plotting the growth curves with the logarithm of biomass. 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Courier New"/>
              </a:rPr>
              <a:t>Time, Biomass =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[:,0], </a:t>
            </a: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[:,1:]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 = 'Strain_characterization_1.csv' 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LnBiomass</a:t>
            </a:r>
            <a:r>
              <a:rPr lang="en-US" sz="1400" b="1" dirty="0">
                <a:latin typeface="Courier New"/>
              </a:rPr>
              <a:t> = np.log(Biomass)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plt.scatter</a:t>
            </a:r>
            <a:r>
              <a:rPr lang="en-US" sz="1400" b="1" dirty="0">
                <a:latin typeface="Courier New"/>
              </a:rPr>
              <a:t>(Time, X, label=</a:t>
            </a:r>
            <a:r>
              <a:rPr lang="en-US" sz="1400" b="1" dirty="0" err="1">
                <a:latin typeface="Courier New"/>
              </a:rPr>
              <a:t>Exp</a:t>
            </a:r>
            <a:r>
              <a:rPr lang="en-US" sz="1400" b="1" dirty="0">
                <a:latin typeface="Courier New"/>
              </a:rPr>
              <a:t>) for </a:t>
            </a:r>
            <a:r>
              <a:rPr lang="en-US" sz="1400" b="1" dirty="0" err="1">
                <a:latin typeface="Courier New"/>
              </a:rPr>
              <a:t>Exp,X</a:t>
            </a:r>
            <a:r>
              <a:rPr lang="en-US" sz="1400" b="1" dirty="0">
                <a:latin typeface="Courier New"/>
              </a:rPr>
              <a:t> in enumerate(</a:t>
            </a:r>
            <a:r>
              <a:rPr lang="en-US" sz="1400" b="1" dirty="0" err="1">
                <a:latin typeface="Courier New"/>
              </a:rPr>
              <a:t>LnBiomass.T</a:t>
            </a:r>
            <a:r>
              <a:rPr lang="en-US" sz="1400" b="1" dirty="0">
                <a:latin typeface="Courier New"/>
              </a:rPr>
              <a:t>)]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plt.legend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bbox_to_anchor</a:t>
            </a:r>
            <a:r>
              <a:rPr lang="en-US" sz="1400" b="1" dirty="0">
                <a:latin typeface="Courier New"/>
              </a:rPr>
              <a:t>=(1.05, 1), </a:t>
            </a:r>
            <a:r>
              <a:rPr lang="en-US" sz="1400" b="1" dirty="0" err="1">
                <a:latin typeface="Courier New"/>
              </a:rPr>
              <a:t>loc</a:t>
            </a:r>
            <a:r>
              <a:rPr lang="en-US" sz="1400" b="1" dirty="0">
                <a:latin typeface="Courier New"/>
              </a:rPr>
              <a:t>='upper left') </a:t>
            </a:r>
          </a:p>
          <a:p>
            <a:pPr>
              <a:lnSpc>
                <a:spcPct val="150000"/>
              </a:lnSpc>
            </a:pPr>
            <a:r>
              <a:rPr lang="en-US" sz="1400" b="1" dirty="0" err="1">
                <a:latin typeface="Courier New"/>
              </a:rPr>
              <a:t>my_data</a:t>
            </a:r>
            <a:r>
              <a:rPr lang="en-US" sz="1400" b="1" dirty="0">
                <a:latin typeface="Courier New"/>
              </a:rPr>
              <a:t> = </a:t>
            </a:r>
            <a:r>
              <a:rPr lang="en-US" sz="1400" b="1" dirty="0" err="1">
                <a:latin typeface="Courier New"/>
              </a:rPr>
              <a:t>np.genfromtxt</a:t>
            </a:r>
            <a:r>
              <a:rPr lang="en-US" sz="1400" b="1" dirty="0">
                <a:latin typeface="Courier New"/>
              </a:rPr>
              <a:t>(</a:t>
            </a:r>
            <a:r>
              <a:rPr lang="en-US" sz="1400" b="1" dirty="0" err="1">
                <a:latin typeface="Courier New"/>
              </a:rPr>
              <a:t>DataFile</a:t>
            </a:r>
            <a:r>
              <a:rPr lang="en-US" sz="1400" b="1" dirty="0">
                <a:latin typeface="Courier New"/>
              </a:rPr>
              <a:t>, delimiter=',', </a:t>
            </a:r>
            <a:r>
              <a:rPr lang="en-US" sz="1400" b="1" dirty="0" err="1">
                <a:latin typeface="Courier New"/>
              </a:rPr>
              <a:t>skip_header</a:t>
            </a:r>
            <a:r>
              <a:rPr lang="en-US" sz="1400" b="1" dirty="0">
                <a:latin typeface="Courier New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87186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b="1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87139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6B5-70FF-6CD9-DFDF-3A1309CA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Bacterial Gene Expression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14CCB-B647-E2E5-8099-5CCD3BA2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DA948-C479-4CF5-516B-4B888784D7AE}"/>
              </a:ext>
            </a:extLst>
          </p:cNvPr>
          <p:cNvSpPr txBox="1"/>
          <p:nvPr/>
        </p:nvSpPr>
        <p:spPr>
          <a:xfrm>
            <a:off x="410308" y="6412524"/>
            <a:ext cx="5439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latin typeface="Times New Roman"/>
                <a:cs typeface="Calibri"/>
              </a:rPr>
              <a:t>Nielsen, A., Voigt, C. (2013). </a:t>
            </a:r>
          </a:p>
          <a:p>
            <a:r>
              <a:rPr lang="en-GB" sz="800">
                <a:latin typeface="Times New Roman"/>
                <a:cs typeface="Calibri"/>
              </a:rPr>
              <a:t>Advances in genetic circuit design: Novel biochemistries, deep part mining, and precision gene expression.</a:t>
            </a:r>
          </a:p>
          <a:p>
            <a:r>
              <a:rPr lang="en-GB" sz="800" i="1">
                <a:latin typeface="Times New Roman"/>
                <a:cs typeface="Calibri"/>
              </a:rPr>
              <a:t>Current Opinion in Chemical Biology</a:t>
            </a:r>
            <a:r>
              <a:rPr lang="en-GB" sz="800">
                <a:latin typeface="Times New Roman"/>
                <a:cs typeface="Calibri"/>
              </a:rPr>
              <a:t>, </a:t>
            </a:r>
            <a:r>
              <a:rPr lang="en-GB" sz="800" i="1">
                <a:latin typeface="Times New Roman"/>
                <a:cs typeface="Calibri"/>
              </a:rPr>
              <a:t>17</a:t>
            </a:r>
            <a:r>
              <a:rPr lang="en-GB" sz="800">
                <a:latin typeface="Times New Roman"/>
                <a:cs typeface="Calibri"/>
              </a:rPr>
              <a:t>(6), 878–892. doi: </a:t>
            </a:r>
            <a:r>
              <a:rPr lang="en-US" sz="800">
                <a:latin typeface="Arial"/>
              </a:rPr>
              <a:t>10.1016/j.cbpa.2013.10.003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t="691" r="1765" b="42396"/>
          <a:stretch/>
        </p:blipFill>
        <p:spPr>
          <a:xfrm>
            <a:off x="164243" y="621324"/>
            <a:ext cx="4887230" cy="5796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5307496" y="810131"/>
            <a:ext cx="6789254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Three levels of gene expression regulation: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Transcription initiation by the promoter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Translation initiation by the 5’ UTR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mRNA stability by the 3’ UTR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01493" y="1715706"/>
            <a:ext cx="4822873" cy="47067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33061" y="1791676"/>
            <a:ext cx="3875343" cy="2849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10612" y="1769165"/>
            <a:ext cx="2640862" cy="13612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pic>
        <p:nvPicPr>
          <p:cNvPr id="14" name="Picture 7" descr="Diagram&#10;&#10;Description automatically generated">
            <a:extLst>
              <a:ext uri="{FF2B5EF4-FFF2-40B4-BE49-F238E27FC236}">
                <a16:creationId xmlns:a16="http://schemas.microsoft.com/office/drawing/2014/main" id="{D74C981B-C32C-9AE3-06B0-E8413ED2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" t="57537" r="465" b="25933"/>
          <a:stretch/>
        </p:blipFill>
        <p:spPr>
          <a:xfrm>
            <a:off x="6255055" y="3425180"/>
            <a:ext cx="4894135" cy="16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375-4991-41CB-7807-0B6B153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Sigma Factors and Sequence Boxes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B1FC-33C1-C98F-A501-42F70405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15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68" y="2748384"/>
            <a:ext cx="4079844" cy="3664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4" y="4576509"/>
            <a:ext cx="4741375" cy="166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410308" y="6488724"/>
            <a:ext cx="54395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M.S. Paget (2015). </a:t>
            </a:r>
            <a:r>
              <a:rPr lang="en-US" sz="800" dirty="0">
                <a:latin typeface="Times New Roman"/>
                <a:cs typeface="Calibri"/>
              </a:rPr>
              <a:t>Bacterial Sigma Factors and Anti-Sigma Factors: Structure, Function and Distribution</a:t>
            </a:r>
          </a:p>
          <a:p>
            <a:r>
              <a:rPr lang="en-US" sz="800" i="1" dirty="0">
                <a:latin typeface="Times New Roman"/>
                <a:cs typeface="Calibri"/>
              </a:rPr>
              <a:t>Biomolecules</a:t>
            </a:r>
            <a:r>
              <a:rPr lang="en-GB" sz="800" dirty="0">
                <a:latin typeface="Times New Roman"/>
                <a:cs typeface="Calibri"/>
              </a:rPr>
              <a:t>, 5(3), 1245–65.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10.3390/biom5031245</a:t>
            </a:r>
          </a:p>
        </p:txBody>
      </p:sp>
      <p:sp>
        <p:nvSpPr>
          <p:cNvPr id="9" name="AutoShape 2" descr="https://powerpoint.officeapps.live.com/pods/GetClipboardImage.ashx?Id=8adeabd6-9dc3-4d8f-8f20-41640a339cbc&amp;DC=PNL1&amp;pkey=b337b0d7-b4b5-49e5-8559-28a3bfdb1374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4" descr="https://powerpoint.officeapps.live.com/pods/GetClipboardImage.ashx?Id=d9d2e571-b5c4-4e23-87c9-35d384ae62c9&amp;DC=PNL1&amp;pkey=5105695c-a38f-4ad2-86d1-170a46529b8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228600" y="857449"/>
            <a:ext cx="6789254" cy="459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The RNA-polymerase function is extending a nucleotide sequence based on homology.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 guides the RNA-polymerase to the promoter of a gene.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Different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-factors have different recognition sequences and expression efficiencies.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useful biotechnical used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s-</a:t>
            </a:r>
            <a:r>
              <a:rPr lang="en-US" kern="0" dirty="0">
                <a:latin typeface="Calibri"/>
                <a:cs typeface="Calibri"/>
              </a:rPr>
              <a:t>factor in </a:t>
            </a:r>
            <a:r>
              <a:rPr lang="en-US" i="1" kern="0" dirty="0">
                <a:latin typeface="Calibri"/>
                <a:cs typeface="Calibri"/>
              </a:rPr>
              <a:t>E. coli</a:t>
            </a:r>
            <a:r>
              <a:rPr lang="en-US" kern="0" dirty="0">
                <a:latin typeface="Calibri"/>
                <a:cs typeface="Calibri"/>
              </a:rPr>
              <a:t> and </a:t>
            </a:r>
            <a:r>
              <a:rPr lang="en-US" i="1" kern="0" dirty="0">
                <a:latin typeface="Calibri"/>
                <a:cs typeface="Calibri"/>
              </a:rPr>
              <a:t>P. putida</a:t>
            </a:r>
            <a:r>
              <a:rPr lang="en-US" kern="0" dirty="0">
                <a:latin typeface="Calibri"/>
                <a:cs typeface="Calibri"/>
              </a:rPr>
              <a:t> is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Important </a:t>
            </a:r>
            <a:r>
              <a:rPr lang="en-US" kern="0" dirty="0">
                <a:latin typeface="Symbol" panose="05050102010706020507" pitchFamily="18" charset="2"/>
                <a:cs typeface="Calibri"/>
              </a:rPr>
              <a:t>s</a:t>
            </a:r>
            <a:r>
              <a:rPr lang="en-US" kern="0" dirty="0">
                <a:latin typeface="Calibri"/>
                <a:cs typeface="Calibri"/>
              </a:rPr>
              <a:t>70 recognition sites are the boxes: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-35: TTGACA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-10: TATAAT</a:t>
            </a:r>
          </a:p>
        </p:txBody>
      </p:sp>
      <p:pic>
        <p:nvPicPr>
          <p:cNvPr id="12" name="Picture 7" descr="Diagram&#10;&#10;Description automatically generated">
            <a:extLst>
              <a:ext uri="{FF2B5EF4-FFF2-40B4-BE49-F238E27FC236}">
                <a16:creationId xmlns:a16="http://schemas.microsoft.com/office/drawing/2014/main" id="{742D1804-8335-3948-8F73-4BA718C92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" t="40135" r="1765" b="42396"/>
          <a:stretch/>
        </p:blipFill>
        <p:spPr>
          <a:xfrm>
            <a:off x="6921727" y="696769"/>
            <a:ext cx="4887230" cy="17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Random Forest –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1"/>
          <a:stretch/>
        </p:blipFill>
        <p:spPr>
          <a:xfrm>
            <a:off x="468118" y="602152"/>
            <a:ext cx="5985665" cy="2598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3783" y="503675"/>
            <a:ext cx="5738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Promoter Library Analysis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Promoter library with mutations in promoter sequence and GFP activity.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453783" y="1808820"/>
            <a:ext cx="5738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RF-Learning with sequence as binary input, and additional variables, e.g., GC-content.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Output is GFP activity.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>
                <a:sym typeface="Wingdings" panose="05000000000000000000" pitchFamily="2" charset="2"/>
              </a:rPr>
              <a:t>Prediction quality control with R</a:t>
            </a:r>
            <a:r>
              <a:rPr lang="de-DE" baseline="30000" dirty="0">
                <a:sym typeface="Wingdings" panose="05000000000000000000" pitchFamily="2" charset="2"/>
              </a:rPr>
              <a:t>2</a:t>
            </a:r>
            <a:r>
              <a:rPr lang="de-DE" dirty="0">
                <a:sym typeface="Wingdings" panose="05000000000000000000" pitchFamily="2" charset="2"/>
              </a:rPr>
              <a:t> and RMSE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de-DE" dirty="0"/>
              <a:t>Variable importance: nucleotide contribution to the prediction.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3783" y="4507179"/>
            <a:ext cx="573821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 startAt="6"/>
            </a:pPr>
            <a:r>
              <a:rPr lang="de-DE" dirty="0"/>
              <a:t>Identification of novel strong promoters.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C9C0B-141C-7B9C-C156-8D07C4C52360}"/>
              </a:ext>
            </a:extLst>
          </p:cNvPr>
          <p:cNvSpPr txBox="1"/>
          <p:nvPr/>
        </p:nvSpPr>
        <p:spPr>
          <a:xfrm>
            <a:off x="6432836" y="6282606"/>
            <a:ext cx="32113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>
                <a:latin typeface="Times New Roman"/>
                <a:cs typeface="Calibri"/>
              </a:rPr>
              <a:t>U. Liebal et al. (2021) </a:t>
            </a:r>
            <a:r>
              <a:rPr lang="en-US" sz="800" dirty="0">
                <a:latin typeface="Times New Roman"/>
                <a:cs typeface="Calibri"/>
              </a:rPr>
              <a:t>Insight to Gene Expression From Promoter Libraries With the Machine Learning Workflow Exp2Ipynb.</a:t>
            </a:r>
          </a:p>
          <a:p>
            <a:r>
              <a:rPr lang="en-US" sz="800" i="1" dirty="0">
                <a:latin typeface="Times New Roman"/>
                <a:cs typeface="Calibri"/>
              </a:rPr>
              <a:t>Front. </a:t>
            </a:r>
            <a:r>
              <a:rPr lang="en-US" sz="800" i="1" dirty="0" err="1">
                <a:latin typeface="Times New Roman"/>
                <a:cs typeface="Calibri"/>
              </a:rPr>
              <a:t>Bioinform</a:t>
            </a:r>
            <a:r>
              <a:rPr lang="en-US" sz="800" i="1" dirty="0">
                <a:latin typeface="Times New Roman"/>
                <a:cs typeface="Calibri"/>
              </a:rPr>
              <a:t>.</a:t>
            </a:r>
            <a:r>
              <a:rPr lang="en-GB" sz="800" dirty="0">
                <a:latin typeface="Times New Roman"/>
                <a:cs typeface="Calibri"/>
              </a:rPr>
              <a:t>, </a:t>
            </a:r>
            <a:r>
              <a:rPr lang="en-GB" sz="800" dirty="0" err="1">
                <a:latin typeface="Times New Roman"/>
                <a:cs typeface="Calibri"/>
              </a:rPr>
              <a:t>doi</a:t>
            </a:r>
            <a:r>
              <a:rPr lang="en-GB" sz="800" dirty="0">
                <a:latin typeface="Times New Roman"/>
                <a:cs typeface="Calibri"/>
              </a:rPr>
              <a:t>: </a:t>
            </a:r>
            <a:r>
              <a:rPr lang="en-US" sz="800" dirty="0">
                <a:latin typeface="Arial"/>
              </a:rPr>
              <a:t>10.3389/fbinf.2021.747428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8" b="24452"/>
          <a:stretch/>
        </p:blipFill>
        <p:spPr>
          <a:xfrm>
            <a:off x="468118" y="3200400"/>
            <a:ext cx="5985665" cy="2083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4"/>
          <a:stretch/>
        </p:blipFill>
        <p:spPr>
          <a:xfrm>
            <a:off x="468118" y="5282840"/>
            <a:ext cx="5985665" cy="15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4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17" y="4762015"/>
            <a:ext cx="6084000" cy="17113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Statistical Model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</a:t>
            </a:r>
            <a:r>
              <a:rPr lang="de-DE" dirty="0" err="1"/>
              <a:t>Sequence</a:t>
            </a:r>
            <a:r>
              <a:rPr lang="de-DE" dirty="0"/>
              <a:t> Library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 err="1"/>
              <a:t>promoter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Expression rate,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GFP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Random Forest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5E7EE4-5CBD-4289-8E6D-C3E54653190F}"/>
              </a:ext>
            </a:extLst>
          </p:cNvPr>
          <p:cNvGrpSpPr/>
          <p:nvPr/>
        </p:nvGrpSpPr>
        <p:grpSpPr>
          <a:xfrm>
            <a:off x="64670" y="778043"/>
            <a:ext cx="5250653" cy="3240146"/>
            <a:chOff x="3461920" y="693510"/>
            <a:chExt cx="5250653" cy="32401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42908"/>
            <a:stretch/>
          </p:blipFill>
          <p:spPr>
            <a:xfrm>
              <a:off x="3466133" y="1035203"/>
              <a:ext cx="4953000" cy="28984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rot="5400000">
              <a:off x="7029450" y="2224669"/>
              <a:ext cx="3150802" cy="215444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800" dirty="0"/>
                <a:t>D. I. </a:t>
              </a:r>
              <a:r>
                <a:rPr lang="de-DE" sz="800" dirty="0" err="1"/>
                <a:t>Broadhurst</a:t>
              </a:r>
              <a:r>
                <a:rPr lang="de-DE" sz="800" dirty="0"/>
                <a:t> and D. B. Kell, </a:t>
              </a:r>
              <a:r>
                <a:rPr lang="de-DE" sz="800" dirty="0" err="1"/>
                <a:t>doi</a:t>
              </a:r>
              <a:r>
                <a:rPr lang="de-DE" sz="800" dirty="0"/>
                <a:t>: 10.1007/s11306-006-0037-z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00667" y="766523"/>
              <a:ext cx="13984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Observations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5452" y="693510"/>
              <a:ext cx="1888095" cy="9541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de-DE" sz="1400" dirty="0"/>
                <a:t>Statistical (Machine learning)</a:t>
              </a:r>
              <a:endParaRPr lang="en-US" dirty="0" err="1"/>
            </a:p>
            <a:p>
              <a:r>
                <a:rPr lang="de-DE" sz="1400" dirty="0"/>
                <a:t>Vs</a:t>
              </a:r>
            </a:p>
            <a:p>
              <a:r>
                <a:rPr lang="de-DE" sz="1400" dirty="0" err="1"/>
                <a:t>Mechanistic</a:t>
              </a:r>
              <a:r>
                <a:rPr lang="de-DE" sz="1400" dirty="0"/>
                <a:t> </a:t>
              </a:r>
              <a:r>
                <a:rPr lang="de-DE" sz="1400" dirty="0" err="1"/>
                <a:t>modeling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61920" y="766523"/>
              <a:ext cx="16235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/>
                <a:t>Variables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BACFC-9F49-451D-B257-324F49150D0E}"/>
              </a:ext>
            </a:extLst>
          </p:cNvPr>
          <p:cNvSpPr/>
          <p:nvPr/>
        </p:nvSpPr>
        <p:spPr>
          <a:xfrm>
            <a:off x="5414200" y="719181"/>
            <a:ext cx="6750749" cy="30008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Regression: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Prediction </a:t>
            </a:r>
            <a:r>
              <a:rPr lang="en-US" dirty="0"/>
              <a:t>of continuous observations with variables.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Mathematical transformation: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Statistical modeling </a:t>
            </a:r>
            <a:r>
              <a:rPr lang="en-US" dirty="0"/>
              <a:t>with generic formula (machine learning, AI).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Mechanistic modeling </a:t>
            </a:r>
            <a:r>
              <a:rPr lang="en-US" dirty="0"/>
              <a:t>with biological interactions and laws.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AD5B9-E0E4-4D0E-A38C-A246FFD466F9}"/>
              </a:ext>
            </a:extLst>
          </p:cNvPr>
          <p:cNvSpPr/>
          <p:nvPr/>
        </p:nvSpPr>
        <p:spPr>
          <a:xfrm>
            <a:off x="7171033" y="4762015"/>
            <a:ext cx="4496501" cy="17113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/>
              <a:t>Mechanistic</a:t>
            </a:r>
            <a:r>
              <a:rPr lang="de-DE" dirty="0"/>
              <a:t> Modeling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X: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culture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Y: </a:t>
            </a:r>
            <a:r>
              <a:rPr lang="de-DE" dirty="0" err="1"/>
              <a:t>Biomass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Regression </a:t>
            </a:r>
            <a:r>
              <a:rPr lang="de-DE" dirty="0" err="1"/>
              <a:t>model</a:t>
            </a:r>
            <a:r>
              <a:rPr lang="de-DE" dirty="0"/>
              <a:t>: 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FFC44-7E03-40CF-8157-77045DB8A839}"/>
              </a:ext>
            </a:extLst>
          </p:cNvPr>
          <p:cNvSpPr/>
          <p:nvPr/>
        </p:nvSpPr>
        <p:spPr>
          <a:xfrm>
            <a:off x="2376783" y="4243433"/>
            <a:ext cx="6084000" cy="4648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u="sng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939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18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08B12-6DC2-4550-B36E-29AFC13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/>
          <a:p>
            <a:r>
              <a:rPr lang="de-DE"/>
              <a:t>Promoter </a:t>
            </a:r>
            <a:r>
              <a:rPr lang="de-DE" smtClean="0"/>
              <a:t>Activity </a:t>
            </a:r>
            <a:r>
              <a:rPr lang="de-DE" dirty="0"/>
              <a:t>Prediction with Random Forest</a:t>
            </a:r>
          </a:p>
        </p:txBody>
      </p:sp>
      <p:sp>
        <p:nvSpPr>
          <p:cNvPr id="27" name="CustomShape 2"/>
          <p:cNvSpPr/>
          <p:nvPr/>
        </p:nvSpPr>
        <p:spPr>
          <a:xfrm>
            <a:off x="333000" y="1182820"/>
            <a:ext cx="7559474" cy="1752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40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smtClean="0">
                <a:solidFill>
                  <a:srgbClr val="000000"/>
                </a:solidFill>
                <a:latin typeface="Arial"/>
                <a:ea typeface="Arial"/>
              </a:rPr>
              <a:t>Automated method for classification and regression.</a:t>
            </a:r>
            <a:endParaRPr lang="en-US" sz="1800" b="0" strike="noStrike" spc="-1">
              <a:latin typeface="Arial"/>
            </a:endParaRPr>
          </a:p>
          <a:p>
            <a:pPr marL="284040" indent="-280800">
              <a:buClr>
                <a:srgbClr val="000000"/>
              </a:buClr>
              <a:buFont typeface="Arial"/>
              <a:buChar char="•"/>
            </a:pPr>
            <a:r>
              <a:rPr lang="en-US" spc="-1" smtClean="0">
                <a:solidFill>
                  <a:srgbClr val="000000"/>
                </a:solidFill>
              </a:rPr>
              <a:t>Most famous as </a:t>
            </a:r>
            <a:r>
              <a:rPr lang="en-US" spc="-1">
                <a:solidFill>
                  <a:srgbClr val="000000"/>
                </a:solidFill>
              </a:rPr>
              <a:t>‘CART: Classification And Regression Tree’ </a:t>
            </a:r>
            <a:r>
              <a:rPr lang="en-US" spc="-1" smtClean="0">
                <a:solidFill>
                  <a:srgbClr val="000000"/>
                </a:solidFill>
              </a:rPr>
              <a:t>by </a:t>
            </a:r>
            <a:r>
              <a:rPr lang="en-US" spc="-1">
                <a:solidFill>
                  <a:srgbClr val="000000"/>
                </a:solidFill>
              </a:rPr>
              <a:t>Leo </a:t>
            </a:r>
            <a:r>
              <a:rPr lang="en-US" spc="-1" smtClean="0">
                <a:solidFill>
                  <a:srgbClr val="000000"/>
                </a:solidFill>
              </a:rPr>
              <a:t>Breiman, </a:t>
            </a:r>
            <a:r>
              <a:rPr lang="en-US" spc="-1">
                <a:solidFill>
                  <a:srgbClr val="000000"/>
                </a:solidFill>
              </a:rPr>
              <a:t>1984</a:t>
            </a:r>
            <a:r>
              <a:rPr lang="en-US" spc="-1" smtClean="0">
                <a:solidFill>
                  <a:srgbClr val="000000"/>
                </a:solidFill>
              </a:rPr>
              <a:t>.</a:t>
            </a:r>
            <a:endParaRPr lang="en-US" sz="1800" b="0" strike="noStrike" spc="-1" smtClean="0">
              <a:solidFill>
                <a:srgbClr val="000000"/>
              </a:solidFill>
              <a:latin typeface="Arial"/>
              <a:ea typeface="Arial"/>
            </a:endParaRPr>
          </a:p>
          <a:p>
            <a:pPr marL="2840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smtClean="0">
                <a:solidFill>
                  <a:srgbClr val="000000"/>
                </a:solidFill>
                <a:latin typeface="Arial"/>
                <a:ea typeface="Arial"/>
              </a:rPr>
              <a:t>Visually ordered overview to formal rules</a:t>
            </a:r>
            <a:r>
              <a:rPr lang="en-US" sz="1800" b="0" strike="noStrike" spc="-1" smtClean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en-US" sz="1800" b="0" strike="noStrike" spc="-1">
              <a:latin typeface="Arial"/>
            </a:endParaRPr>
          </a:p>
          <a:p>
            <a:pPr marL="2840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smtClean="0">
                <a:solidFill>
                  <a:srgbClr val="000000"/>
                </a:solidFill>
                <a:latin typeface="Arial"/>
                <a:ea typeface="Arial"/>
              </a:rPr>
              <a:t>Binary rules at roots lead to leave-outcomes.</a:t>
            </a:r>
          </a:p>
          <a:p>
            <a:pPr marL="2840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smtClean="0">
                <a:solidFill>
                  <a:srgbClr val="000000"/>
                </a:solidFill>
                <a:latin typeface="Arial"/>
                <a:ea typeface="Arial"/>
              </a:rPr>
              <a:t>A decision tree can be generated automatically via machine learning.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256240" y="1916832"/>
            <a:ext cx="1440160" cy="5760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Feature A?</a:t>
            </a:r>
            <a:endParaRPr lang="de-DE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flipH="1">
            <a:off x="8256240" y="2492896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340086" y="26136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Nein</a:t>
            </a:r>
            <a:endParaRPr lang="de-DE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976189" y="2473912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57125" y="26282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Ja</a:t>
            </a:r>
            <a:endParaRPr lang="de-DE"/>
          </a:p>
        </p:txBody>
      </p:sp>
      <p:sp>
        <p:nvSpPr>
          <p:cNvPr id="33" name="Bevel 32"/>
          <p:cNvSpPr/>
          <p:nvPr/>
        </p:nvSpPr>
        <p:spPr>
          <a:xfrm>
            <a:off x="7678426" y="3141639"/>
            <a:ext cx="937854" cy="648072"/>
          </a:xfrm>
          <a:prstGeom prst="bevel">
            <a:avLst/>
          </a:prstGeom>
          <a:solidFill>
            <a:srgbClr val="008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Hoch</a:t>
            </a:r>
            <a:endParaRPr lang="de-DE"/>
          </a:p>
        </p:txBody>
      </p:sp>
      <p:sp>
        <p:nvSpPr>
          <p:cNvPr id="34" name="Rounded Rectangle 33"/>
          <p:cNvSpPr/>
          <p:nvPr/>
        </p:nvSpPr>
        <p:spPr>
          <a:xfrm>
            <a:off x="8976320" y="3141639"/>
            <a:ext cx="1440160" cy="5760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Feature B?</a:t>
            </a:r>
            <a:endParaRPr lang="de-DE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977082" y="3701465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060928" y="38221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Nein</a:t>
            </a:r>
            <a:endParaRPr lang="de-DE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697031" y="3682481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36030" y="38368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Ja</a:t>
            </a:r>
            <a:endParaRPr lang="de-DE"/>
          </a:p>
        </p:txBody>
      </p:sp>
      <p:sp>
        <p:nvSpPr>
          <p:cNvPr id="39" name="Bevel 38"/>
          <p:cNvSpPr/>
          <p:nvPr/>
        </p:nvSpPr>
        <p:spPr>
          <a:xfrm>
            <a:off x="8400256" y="4371739"/>
            <a:ext cx="1071549" cy="648072"/>
          </a:xfrm>
          <a:prstGeom prst="bevel">
            <a:avLst/>
          </a:prstGeom>
          <a:solidFill>
            <a:srgbClr val="008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Hoch</a:t>
            </a:r>
            <a:endParaRPr lang="de-DE"/>
          </a:p>
        </p:txBody>
      </p:sp>
      <p:sp>
        <p:nvSpPr>
          <p:cNvPr id="40" name="Bevel 39"/>
          <p:cNvSpPr/>
          <p:nvPr/>
        </p:nvSpPr>
        <p:spPr>
          <a:xfrm>
            <a:off x="9832607" y="4351191"/>
            <a:ext cx="1077608" cy="648072"/>
          </a:xfrm>
          <a:prstGeom prst="bevel">
            <a:avLst/>
          </a:prstGeom>
          <a:solidFill>
            <a:srgbClr val="008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Niedrig</a:t>
            </a:r>
            <a:endParaRPr lang="de-DE"/>
          </a:p>
        </p:txBody>
      </p:sp>
      <p:sp>
        <p:nvSpPr>
          <p:cNvPr id="41" name="TextBox 40"/>
          <p:cNvSpPr txBox="1"/>
          <p:nvPr/>
        </p:nvSpPr>
        <p:spPr>
          <a:xfrm>
            <a:off x="10129311" y="118282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Wurzelknoten</a:t>
            </a:r>
            <a:endParaRPr lang="de-DE"/>
          </a:p>
        </p:txBody>
      </p:sp>
      <p:sp>
        <p:nvSpPr>
          <p:cNvPr id="42" name="TextBox 41"/>
          <p:cNvSpPr txBox="1"/>
          <p:nvPr/>
        </p:nvSpPr>
        <p:spPr>
          <a:xfrm>
            <a:off x="6873136" y="55790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Blätter</a:t>
            </a:r>
            <a:endParaRPr lang="de-DE"/>
          </a:p>
        </p:txBody>
      </p:sp>
      <p:cxnSp>
        <p:nvCxnSpPr>
          <p:cNvPr id="43" name="Straight Arrow Connector 42"/>
          <p:cNvCxnSpPr>
            <a:endCxn id="33" idx="2"/>
          </p:cNvCxnSpPr>
          <p:nvPr/>
        </p:nvCxnSpPr>
        <p:spPr>
          <a:xfrm flipV="1">
            <a:off x="7656309" y="3789711"/>
            <a:ext cx="491044" cy="191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9" idx="2"/>
          </p:cNvCxnSpPr>
          <p:nvPr/>
        </p:nvCxnSpPr>
        <p:spPr>
          <a:xfrm flipV="1">
            <a:off x="7668269" y="5019811"/>
            <a:ext cx="1267762" cy="7570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0" idx="2"/>
          </p:cNvCxnSpPr>
          <p:nvPr/>
        </p:nvCxnSpPr>
        <p:spPr>
          <a:xfrm flipV="1">
            <a:off x="7668269" y="4999263"/>
            <a:ext cx="2703142" cy="868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28" idx="3"/>
          </p:cNvCxnSpPr>
          <p:nvPr/>
        </p:nvCxnSpPr>
        <p:spPr>
          <a:xfrm flipH="1">
            <a:off x="9696400" y="1552152"/>
            <a:ext cx="1230566" cy="65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2"/>
          </p:cNvCxnSpPr>
          <p:nvPr/>
        </p:nvCxnSpPr>
        <p:spPr>
          <a:xfrm flipH="1">
            <a:off x="10416480" y="1552152"/>
            <a:ext cx="510486" cy="1551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 of a decision tree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19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33000" y="1124744"/>
            <a:ext cx="7059144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4040" indent="-280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>
                <a:solidFill>
                  <a:srgbClr val="000000"/>
                </a:solidFill>
                <a:latin typeface="Arial"/>
              </a:rPr>
              <a:t>Step 1: determine starting root</a:t>
            </a:r>
          </a:p>
          <a:p>
            <a:pPr marL="3240">
              <a:lnSpc>
                <a:spcPct val="100000"/>
              </a:lnSpc>
              <a:buClr>
                <a:srgbClr val="000000"/>
              </a:buClr>
            </a:pPr>
            <a:r>
              <a:rPr lang="en-US" spc="-1">
                <a:solidFill>
                  <a:srgbClr val="000000"/>
                </a:solidFill>
                <a:latin typeface="Arial"/>
              </a:rPr>
              <a:t>Effective separation at position 3.</a:t>
            </a:r>
          </a:p>
          <a:p>
            <a:pPr marL="3240">
              <a:lnSpc>
                <a:spcPct val="100000"/>
              </a:lnSpc>
              <a:buClr>
                <a:srgbClr val="000000"/>
              </a:buClr>
            </a:pPr>
            <a:r>
              <a:rPr lang="en-US" spc="-1" smtClean="0">
                <a:solidFill>
                  <a:srgbClr val="000000"/>
                </a:solidFill>
                <a:latin typeface="Arial"/>
              </a:rPr>
              <a:t>If: Pos3 = ‘</a:t>
            </a:r>
            <a:r>
              <a:rPr lang="en-US" spc="-1">
                <a:solidFill>
                  <a:srgbClr val="000000"/>
                </a:solidFill>
                <a:latin typeface="Arial"/>
              </a:rPr>
              <a:t>G’ then expression </a:t>
            </a:r>
            <a:r>
              <a:rPr lang="en-US" i="1" spc="-1">
                <a:solidFill>
                  <a:srgbClr val="000000"/>
                </a:solidFill>
                <a:latin typeface="Arial"/>
              </a:rPr>
              <a:t>High</a:t>
            </a:r>
            <a:r>
              <a:rPr lang="en-US" spc="-1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240">
              <a:buClr>
                <a:srgbClr val="000000"/>
              </a:buClr>
            </a:pPr>
            <a:r>
              <a:rPr lang="en-US" spc="-1" smtClean="0">
                <a:solidFill>
                  <a:srgbClr val="000000"/>
                </a:solidFill>
              </a:rPr>
              <a:t>Else: different </a:t>
            </a:r>
            <a:r>
              <a:rPr lang="en-US" spc="-1">
                <a:solidFill>
                  <a:srgbClr val="000000"/>
                </a:solidFill>
              </a:rPr>
              <a:t>level of expression </a:t>
            </a:r>
            <a:r>
              <a:rPr lang="en-US" spc="-1">
                <a:solidFill>
                  <a:srgbClr val="000000"/>
                </a:solidFill>
                <a:sym typeface="Wingdings" panose="05000000000000000000" pitchFamily="2" charset="2"/>
              </a:rPr>
              <a:t> no clear decisions</a:t>
            </a:r>
            <a:endParaRPr lang="en-US" spc="-1">
              <a:solidFill>
                <a:srgbClr val="000000"/>
              </a:solidFill>
            </a:endParaRPr>
          </a:p>
          <a:p>
            <a:pPr marL="3240">
              <a:lnSpc>
                <a:spcPct val="100000"/>
              </a:lnSpc>
              <a:buClr>
                <a:srgbClr val="000000"/>
              </a:buClr>
            </a:pPr>
            <a:endParaRPr lang="en-US" spc="-1" smtClean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" name="Tabl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413013"/>
              </p:ext>
            </p:extLst>
          </p:nvPr>
        </p:nvGraphicFramePr>
        <p:xfrm>
          <a:off x="7896201" y="897025"/>
          <a:ext cx="3684505" cy="1953639"/>
        </p:xfrm>
        <a:graphic>
          <a:graphicData uri="http://schemas.openxmlformats.org/drawingml/2006/table">
            <a:tbl>
              <a:tblPr/>
              <a:tblGrid>
                <a:gridCol w="92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869">
                  <a:extLst>
                    <a:ext uri="{9D8B030D-6E8A-4147-A177-3AD203B41FA5}">
                      <a16:colId xmlns:a16="http://schemas.microsoft.com/office/drawing/2014/main" val="1933973114"/>
                    </a:ext>
                  </a:extLst>
                </a:gridCol>
                <a:gridCol w="339869">
                  <a:extLst>
                    <a:ext uri="{9D8B030D-6E8A-4147-A177-3AD203B41FA5}">
                      <a16:colId xmlns:a16="http://schemas.microsoft.com/office/drawing/2014/main" val="3081627694"/>
                    </a:ext>
                  </a:extLst>
                </a:gridCol>
                <a:gridCol w="396189">
                  <a:extLst>
                    <a:ext uri="{9D8B030D-6E8A-4147-A177-3AD203B41FA5}">
                      <a16:colId xmlns:a16="http://schemas.microsoft.com/office/drawing/2014/main" val="3360592053"/>
                    </a:ext>
                  </a:extLst>
                </a:gridCol>
                <a:gridCol w="131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5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1" strike="noStrike" spc="-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600" b="1" strike="noStrike" spc="-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1" strike="noStrike" spc="-1" smtClean="0"/>
                        <a:t>Position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1" strike="noStrike" spc="-1" smtClean="0">
                          <a:latin typeface="Arial"/>
                        </a:rPr>
                        <a:t>1    2    3    4</a:t>
                      </a:r>
                      <a:endParaRPr lang="en-US" sz="1600" b="1" strike="noStrike" spc="-1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1" strike="noStrike" spc="-1" smtClean="0"/>
                        <a:t>Expr.</a:t>
                      </a:r>
                    </a:p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1" strike="noStrike" spc="-1" smtClean="0">
                          <a:latin typeface="Arial"/>
                        </a:rPr>
                        <a:t>Level</a:t>
                      </a:r>
                      <a:endParaRPr lang="en-US" sz="1600" b="1" strike="noStrike" spc="-1">
                        <a:latin typeface="Arial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strike="noStrike" spc="-1"/>
                        <a:t>Lactase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G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strike="noStrike" spc="-1" smtClean="0"/>
                        <a:t>Niedrig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strike="noStrike" spc="-1"/>
                        <a:t>ADH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C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G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Hoch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strike="noStrike" spc="-1"/>
                        <a:t>XYZ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G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C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+mn-lt"/>
                        </a:rPr>
                        <a:t>Hoch</a:t>
                      </a:r>
                      <a:endParaRPr lang="en-US" sz="1600" b="0" strike="noStrike" spc="-1">
                        <a:latin typeface="+mn-lt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MNO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G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T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b="0" strike="noStrike" spc="-1" smtClean="0">
                          <a:latin typeface="Arial"/>
                        </a:rPr>
                        <a:t>A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US" sz="1600" strike="noStrike" spc="-1" smtClean="0"/>
                        <a:t>Niedrig</a:t>
                      </a:r>
                      <a:endParaRPr lang="en-US" sz="1600" b="0" strike="noStrike" spc="-1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90285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8760296" y="3256219"/>
            <a:ext cx="1440160" cy="5760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Pos.3 = G</a:t>
            </a:r>
            <a:endParaRPr lang="de-DE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8760296" y="3832283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44142" y="395300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Nein</a:t>
            </a:r>
            <a:endParaRPr lang="de-D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480245" y="3813299"/>
            <a:ext cx="720080" cy="648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61181" y="39676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Ja</a:t>
            </a:r>
            <a:endParaRPr lang="de-DE"/>
          </a:p>
        </p:txBody>
      </p:sp>
      <p:sp>
        <p:nvSpPr>
          <p:cNvPr id="12" name="Bevel 11"/>
          <p:cNvSpPr/>
          <p:nvPr/>
        </p:nvSpPr>
        <p:spPr>
          <a:xfrm>
            <a:off x="8182482" y="4481026"/>
            <a:ext cx="937854" cy="648072"/>
          </a:xfrm>
          <a:prstGeom prst="bevel">
            <a:avLst/>
          </a:prstGeom>
          <a:solidFill>
            <a:srgbClr val="57AB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Hoch</a:t>
            </a:r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8350673" y="5057090"/>
            <a:ext cx="63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/>
              <a:t>XYZ</a:t>
            </a:r>
            <a:endParaRPr lang="de-DE"/>
          </a:p>
        </p:txBody>
      </p:sp>
      <p:grpSp>
        <p:nvGrpSpPr>
          <p:cNvPr id="21" name="Group 20"/>
          <p:cNvGrpSpPr/>
          <p:nvPr/>
        </p:nvGrpSpPr>
        <p:grpSpPr>
          <a:xfrm>
            <a:off x="342896" y="2512177"/>
            <a:ext cx="10577640" cy="4175275"/>
            <a:chOff x="342896" y="2512177"/>
            <a:chExt cx="10577640" cy="4175275"/>
          </a:xfrm>
        </p:grpSpPr>
        <p:sp>
          <p:nvSpPr>
            <p:cNvPr id="13" name="Rounded Rectangle 12"/>
            <p:cNvSpPr/>
            <p:nvPr/>
          </p:nvSpPr>
          <p:spPr>
            <a:xfrm>
              <a:off x="9480376" y="4481026"/>
              <a:ext cx="1440160" cy="57606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mtClean="0"/>
                <a:t>Pos.4 = G</a:t>
              </a:r>
              <a:endParaRPr lang="de-DE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9481138" y="5040852"/>
              <a:ext cx="720080" cy="6487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340086" y="517624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Ja</a:t>
              </a:r>
              <a:endParaRPr lang="de-DE"/>
            </a:p>
          </p:txBody>
        </p:sp>
        <p:sp>
          <p:nvSpPr>
            <p:cNvPr id="16" name="Bevel 15"/>
            <p:cNvSpPr/>
            <p:nvPr/>
          </p:nvSpPr>
          <p:spPr>
            <a:xfrm>
              <a:off x="8904312" y="5711126"/>
              <a:ext cx="1071549" cy="648072"/>
            </a:xfrm>
            <a:prstGeom prst="bevel">
              <a:avLst/>
            </a:prstGeom>
            <a:solidFill>
              <a:srgbClr val="57AB2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mtClean="0"/>
                <a:t>Hoch</a:t>
              </a:r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096690" y="6318120"/>
              <a:ext cx="6715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1"/>
                <a:t>ADH</a:t>
              </a:r>
              <a:endParaRPr lang="de-DE"/>
            </a:p>
          </p:txBody>
        </p:sp>
        <p:sp>
          <p:nvSpPr>
            <p:cNvPr id="19" name="CustomShape 2"/>
            <p:cNvSpPr/>
            <p:nvPr/>
          </p:nvSpPr>
          <p:spPr>
            <a:xfrm>
              <a:off x="342896" y="2512177"/>
              <a:ext cx="7059144" cy="92187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marL="288990" indent="-285750">
                <a:lnSpc>
                  <a:spcPct val="1000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Step </a:t>
              </a: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2: </a:t>
              </a: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data separation </a:t>
              </a:r>
            </a:p>
            <a:p>
              <a:pPr marL="3240">
                <a:lnSpc>
                  <a:spcPct val="100000"/>
                </a:lnSpc>
                <a:buClr>
                  <a:srgbClr val="000000"/>
                </a:buClr>
              </a:pP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If: Pos.4 </a:t>
              </a: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= ’G</a:t>
              </a: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’ then expression</a:t>
              </a:r>
              <a:r>
                <a:rPr lang="en-US" spc="-1" smtClean="0">
                  <a:solidFill>
                    <a:srgbClr val="000000"/>
                  </a:solidFill>
                </a:rPr>
                <a:t> </a:t>
              </a:r>
              <a:r>
                <a:rPr lang="en-US" i="1" spc="-1" smtClean="0">
                  <a:solidFill>
                    <a:srgbClr val="000000"/>
                  </a:solidFill>
                </a:rPr>
                <a:t>High.</a:t>
              </a:r>
            </a:p>
            <a:p>
              <a:pPr marL="3240">
                <a:lnSpc>
                  <a:spcPct val="100000"/>
                </a:lnSpc>
                <a:buClr>
                  <a:srgbClr val="000000"/>
                </a:buClr>
              </a:pPr>
              <a:r>
                <a:rPr lang="en-US" spc="-1" smtClean="0">
                  <a:solidFill>
                    <a:srgbClr val="000000"/>
                  </a:solidFill>
                </a:rPr>
                <a:t>Else: expression </a:t>
              </a:r>
              <a:r>
                <a:rPr lang="en-US" i="1" spc="-1" smtClean="0">
                  <a:solidFill>
                    <a:srgbClr val="000000"/>
                  </a:solidFill>
                </a:rPr>
                <a:t>Low</a:t>
              </a:r>
              <a:r>
                <a:rPr lang="en-US" spc="-1" smtClean="0">
                  <a:solidFill>
                    <a:srgbClr val="000000"/>
                  </a:solidFill>
                </a:rPr>
                <a:t>.</a:t>
              </a:r>
              <a:endParaRPr lang="en-US" spc="-1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6164" y="4595231"/>
            <a:ext cx="11164006" cy="2288412"/>
            <a:chOff x="316164" y="4595231"/>
            <a:chExt cx="11164006" cy="2288412"/>
          </a:xfrm>
        </p:grpSpPr>
        <p:sp>
          <p:nvSpPr>
            <p:cNvPr id="20" name="CustomShape 2"/>
            <p:cNvSpPr/>
            <p:nvPr/>
          </p:nvSpPr>
          <p:spPr>
            <a:xfrm>
              <a:off x="316164" y="4595231"/>
              <a:ext cx="7059144" cy="6448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marL="3240">
                <a:buClr>
                  <a:srgbClr val="000000"/>
                </a:buClr>
              </a:pPr>
              <a:r>
                <a:rPr lang="en-US" spc="-1" smtClean="0">
                  <a:solidFill>
                    <a:srgbClr val="000000"/>
                  </a:solidFill>
                  <a:latin typeface="Arial"/>
                </a:rPr>
                <a:t>The expression of all sequences can be determined following the roots to the leafes.</a:t>
              </a:r>
              <a:endParaRPr lang="en-US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564984" y="516157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Nein</a:t>
              </a:r>
              <a:endParaRPr lang="de-DE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0201087" y="5021868"/>
              <a:ext cx="720080" cy="6487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evel 23"/>
            <p:cNvSpPr/>
            <p:nvPr/>
          </p:nvSpPr>
          <p:spPr>
            <a:xfrm>
              <a:off x="10336663" y="5690578"/>
              <a:ext cx="1077608" cy="648072"/>
            </a:xfrm>
            <a:prstGeom prst="bevel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mtClean="0"/>
                <a:t>Niedrig</a:t>
              </a:r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488488" y="6237312"/>
              <a:ext cx="9916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pc="-1" smtClean="0"/>
                <a:t>Lactase</a:t>
              </a:r>
            </a:p>
            <a:p>
              <a:r>
                <a:rPr lang="en-US" spc="-1" smtClean="0"/>
                <a:t>MNO</a:t>
              </a: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527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251720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20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Theory</a:t>
            </a:r>
            <a:endParaRPr lang="en-US" dirty="0"/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Microbial Growth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Growth Phenotypes</a:t>
            </a:r>
            <a:endParaRPr lang="en-US" dirty="0"/>
          </a:p>
          <a:p>
            <a:pPr lvl="4"/>
            <a:r>
              <a:rPr lang="en-US" dirty="0">
                <a:latin typeface="Calibri"/>
                <a:cs typeface="Calibri"/>
              </a:rPr>
              <a:t>Mathematical Models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High-Throughput Measurements</a:t>
            </a:r>
          </a:p>
          <a:p>
            <a:pPr lvl="4"/>
            <a:r>
              <a:rPr lang="en-US" dirty="0">
                <a:latin typeface="Calibri"/>
                <a:cs typeface="Calibri"/>
              </a:rPr>
              <a:t>Biotechnological Relevance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Bacterial Gene Expression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factors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Contribution to expression strength</a:t>
            </a:r>
          </a:p>
          <a:p>
            <a:pPr lvl="4">
              <a:buFont typeface="Arial"/>
              <a:buChar char="»"/>
            </a:pPr>
            <a:r>
              <a:rPr lang="en-US" dirty="0">
                <a:latin typeface="Calibri"/>
                <a:cs typeface="Calibri"/>
              </a:rPr>
              <a:t>Expression Strength Prediction</a:t>
            </a:r>
          </a:p>
          <a:p>
            <a:pPr marL="457200" indent="-457200">
              <a:buAutoNum type="arabicPeriod"/>
            </a:pPr>
            <a:r>
              <a:rPr lang="en-US" b="1" dirty="0">
                <a:latin typeface="Calibri"/>
                <a:cs typeface="Calibri"/>
              </a:rPr>
              <a:t>Simulation</a:t>
            </a:r>
          </a:p>
          <a:p>
            <a:pPr lvl="2">
              <a:buFont typeface="Courier New" pitchFamily="18" charset="2"/>
              <a:buChar char="o"/>
            </a:pPr>
            <a:r>
              <a:rPr lang="en-US" dirty="0">
                <a:latin typeface="Calibri"/>
                <a:cs typeface="Calibri"/>
              </a:rPr>
              <a:t>Life presentation of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7576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Simulation of Recombinant Expression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6A93799-4928-4F6E-B70E-0C45F242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4" y="991053"/>
            <a:ext cx="10515600" cy="45028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 b="1">
                <a:latin typeface="+mn-lt"/>
                <a:cs typeface="Calibri"/>
              </a:rPr>
              <a:t>Develop an expression system for recombinant production of COVID19 protein subunits for vaccination.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A623A4-C261-4AF3-8591-3CD3058087DD}"/>
              </a:ext>
            </a:extLst>
          </p:cNvPr>
          <p:cNvGrpSpPr/>
          <p:nvPr/>
        </p:nvGrpSpPr>
        <p:grpSpPr>
          <a:xfrm>
            <a:off x="6388101" y="1442810"/>
            <a:ext cx="5778731" cy="5412377"/>
            <a:chOff x="6388101" y="1442810"/>
            <a:chExt cx="5778731" cy="5412377"/>
          </a:xfrm>
        </p:grpSpPr>
        <p:pic>
          <p:nvPicPr>
            <p:cNvPr id="3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7CC52CE8-F6DF-438B-984E-4A5FA16E6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8" t="10638" r="115" b="11620"/>
            <a:stretch/>
          </p:blipFill>
          <p:spPr>
            <a:xfrm>
              <a:off x="6420757" y="3584663"/>
              <a:ext cx="5746075" cy="3270524"/>
            </a:xfrm>
            <a:prstGeom prst="rect">
              <a:avLst/>
            </a:prstGeom>
          </p:spPr>
        </p:pic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A74BD6-1CED-40AF-9702-9965D74DA3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88101" y="1442810"/>
              <a:ext cx="5744028" cy="45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kern="0">
                  <a:latin typeface="+mn-lt"/>
                  <a:cs typeface="Calibri"/>
                </a:rPr>
                <a:t>Your tasks:</a:t>
              </a:r>
              <a:endParaRPr lang="en-US" sz="1800" kern="0" dirty="0">
                <a:latin typeface="+mn-lt"/>
                <a:cs typeface="Calibri"/>
              </a:endParaRPr>
            </a:p>
            <a:p>
              <a:r>
                <a:rPr lang="en-US" sz="1800" kern="0">
                  <a:latin typeface="+mn-lt"/>
                  <a:cs typeface="Calibri"/>
                </a:rPr>
                <a:t>1. Characterize two strains for their growth properties</a:t>
              </a:r>
              <a:endParaRPr lang="en-US" sz="1800"/>
            </a:p>
            <a:p>
              <a:r>
                <a:rPr lang="en-US" sz="1800" kern="0">
                  <a:latin typeface="Akkurat Light Office"/>
                  <a:cs typeface="Calibri"/>
                </a:rPr>
                <a:t>2. Generate promoter sequences</a:t>
              </a:r>
              <a:endParaRPr lang="en-US" sz="1800" kern="0" dirty="0">
                <a:latin typeface="Akkurat Light Office"/>
                <a:cs typeface="Calibri"/>
              </a:endParaRPr>
            </a:p>
            <a:p>
              <a:r>
                <a:rPr lang="en-US" sz="1800" kern="0">
                  <a:latin typeface="Akkurat Light Office"/>
                  <a:cs typeface="Calibri"/>
                </a:rPr>
                <a:t>3. Clone promoter sequences into strain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4. Measure expression rate</a:t>
              </a:r>
            </a:p>
            <a:p>
              <a:r>
                <a:rPr lang="en-US" sz="1800" kern="0">
                  <a:latin typeface="Akkurat Light Office"/>
                  <a:cs typeface="Calibri"/>
                </a:rPr>
                <a:t>5. Conduct batch fermentation to harvest protein subunits</a:t>
              </a:r>
              <a:endParaRPr lang="en-US" sz="1800" kern="0" dirty="0">
                <a:latin typeface="Akkurat Light Office"/>
                <a:cs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7153F-A2C5-469E-AEEF-0E06FF7EFBA6}"/>
              </a:ext>
            </a:extLst>
          </p:cNvPr>
          <p:cNvGrpSpPr/>
          <p:nvPr/>
        </p:nvGrpSpPr>
        <p:grpSpPr>
          <a:xfrm>
            <a:off x="605971" y="1504931"/>
            <a:ext cx="4058557" cy="4251656"/>
            <a:chOff x="605971" y="1504931"/>
            <a:chExt cx="4058557" cy="4251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5A0B9A-C112-406C-9E38-E2B64D653235}"/>
                </a:ext>
              </a:extLst>
            </p:cNvPr>
            <p:cNvSpPr txBox="1"/>
            <p:nvPr/>
          </p:nvSpPr>
          <p:spPr>
            <a:xfrm>
              <a:off x="605971" y="4833257"/>
              <a:ext cx="405855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The majority of vaccine (candidates) is based on recombinant expression of protein subunits.</a:t>
              </a:r>
            </a:p>
          </p:txBody>
        </p:sp>
        <p:pic>
          <p:nvPicPr>
            <p:cNvPr id="10" name="Picture 10" descr="Chart, sunburst chart&#10;&#10;Description automatically generated">
              <a:extLst>
                <a:ext uri="{FF2B5EF4-FFF2-40B4-BE49-F238E27FC236}">
                  <a16:creationId xmlns:a16="http://schemas.microsoft.com/office/drawing/2014/main" id="{7F0B9503-4B2F-4CD8-B512-183D1B30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186" y="1504931"/>
              <a:ext cx="3106057" cy="302263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E83B50-AAE1-B993-DF0C-5D55B59295EC}"/>
              </a:ext>
            </a:extLst>
          </p:cNvPr>
          <p:cNvSpPr txBox="1"/>
          <p:nvPr/>
        </p:nvSpPr>
        <p:spPr>
          <a:xfrm rot="-5400000">
            <a:off x="-763815" y="305525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Source: Jeyanathan et al., 2020, https://doi.org/10.1038/s41577-020-00434-6</a:t>
            </a:r>
          </a:p>
        </p:txBody>
      </p:sp>
    </p:spTree>
    <p:extLst>
      <p:ext uri="{BB962C8B-B14F-4D97-AF65-F5344CB8AC3E}">
        <p14:creationId xmlns:p14="http://schemas.microsoft.com/office/powerpoint/2010/main" val="29059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B0-615B-0123-250D-86B5722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Authors and License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0961915" cy="163557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Check the </a:t>
            </a:r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</a:p>
          <a:p>
            <a:r>
              <a:rPr lang="en-US" dirty="0">
                <a:latin typeface="Calibri"/>
                <a:cs typeface="Calibri"/>
              </a:rPr>
              <a:t>https://git.rwth-aachen.de/ulf.liebal/biolabsim/-/blob/91dd40b2f40e6a24263af96c2d5b9817733f4a25/AUTHORS.md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22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57" y="4839839"/>
            <a:ext cx="2743199" cy="966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609600" y="2679246"/>
            <a:ext cx="10961915" cy="163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dirty="0"/>
          </a:p>
          <a:p>
            <a:r>
              <a:rPr lang="en-US" kern="0" dirty="0">
                <a:latin typeface="Calibri"/>
                <a:cs typeface="Calibri"/>
              </a:rPr>
              <a:t>Ulf Liebal, </a:t>
            </a:r>
            <a:r>
              <a:rPr lang="en-US" kern="0" dirty="0" err="1">
                <a:latin typeface="Calibri"/>
                <a:cs typeface="Calibri"/>
              </a:rPr>
              <a:t>BioLabSim.nrw</a:t>
            </a:r>
            <a:r>
              <a:rPr lang="en-US" kern="0" dirty="0">
                <a:latin typeface="Calibri"/>
                <a:cs typeface="Calibri"/>
              </a:rPr>
              <a:t> consortium, </a:t>
            </a:r>
            <a:r>
              <a:rPr lang="en-US" kern="0" dirty="0" err="1">
                <a:latin typeface="Calibri"/>
                <a:cs typeface="Calibri"/>
              </a:rPr>
              <a:t>RecExpSim</a:t>
            </a:r>
            <a:r>
              <a:rPr lang="en-US" kern="0" dirty="0">
                <a:latin typeface="Calibri"/>
                <a:cs typeface="Calibri"/>
              </a:rPr>
              <a:t> Lecture, 2022, https://git.rwth-aachen.de/ulf.liebal/biolabsim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Teaching </a:t>
            </a:r>
            <a:r>
              <a:rPr lang="de-DE" dirty="0" err="1">
                <a:latin typeface="Calibri"/>
                <a:cs typeface="Calibri"/>
              </a:rPr>
              <a:t>Objectives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1582400" cy="52387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Distinguish a suitable growth law for data analysis.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growth types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equations and their variables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Identify factors of gene expression on a DNA sequence.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expression factors</a:t>
            </a:r>
          </a:p>
          <a:p>
            <a:pPr lvl="1">
              <a:buFont typeface="Wingdings"/>
              <a:buChar char="§"/>
            </a:pPr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Judge whether a phenomenon is better described by a mechanistic or statistic model.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modelling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7926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C69-AB6A-381C-D567-E6C2A1A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Microbial Growth Phenotypes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8569570" cy="2160591"/>
          </a:xfr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Environmental conditions determine growth rate:</a:t>
            </a:r>
          </a:p>
          <a:p>
            <a:pPr marL="1085850" lvl="1" indent="-342900">
              <a:buFont typeface="Wingdings" panose="05000000000000000000" pitchFamily="2" charset="2"/>
              <a:buChar char="Ø"/>
            </a:pPr>
            <a:r>
              <a:rPr lang="en-US" dirty="0"/>
              <a:t>Temperature, Substrate, pH,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is separated in different 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non-optimal conditions and environmental changes microorganisms adapt their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6E-98A7-B920-034F-10B0629A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34278" y="4420396"/>
            <a:ext cx="6229413" cy="2188080"/>
            <a:chOff x="1385277" y="2814597"/>
            <a:chExt cx="6229413" cy="2188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155" y="2814597"/>
              <a:ext cx="6163535" cy="18957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F0AA3-73C4-4E25-7688-ECBDA401E914}"/>
                </a:ext>
              </a:extLst>
            </p:cNvPr>
            <p:cNvSpPr txBox="1"/>
            <p:nvPr/>
          </p:nvSpPr>
          <p:spPr>
            <a:xfrm>
              <a:off x="1385277" y="4664123"/>
              <a:ext cx="350910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dirty="0" err="1"/>
                <a:t>Schmid</a:t>
              </a:r>
              <a:r>
                <a:rPr lang="en-US" sz="800" dirty="0"/>
                <a:t>, Schmidt-</a:t>
              </a:r>
              <a:r>
                <a:rPr lang="en-US" sz="800" dirty="0" err="1"/>
                <a:t>Dannert</a:t>
              </a:r>
              <a:r>
                <a:rPr lang="en-US" sz="800" dirty="0"/>
                <a:t>, </a:t>
              </a:r>
              <a:r>
                <a:rPr lang="en-US" sz="800" dirty="0" err="1"/>
                <a:t>Hammelehle</a:t>
              </a:r>
              <a:r>
                <a:rPr lang="en-US" sz="800" dirty="0"/>
                <a:t> (2014) Biotechnology, An illustrated primer, ISBN-10: </a:t>
              </a:r>
              <a:r>
                <a:rPr lang="de-DE" sz="800" dirty="0"/>
                <a:t>9783527335152</a:t>
              </a:r>
              <a:endParaRPr lang="en-US" sz="800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98" y="3730457"/>
            <a:ext cx="3033277" cy="25152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829192" y="413916"/>
            <a:ext cx="4130657" cy="2922445"/>
            <a:chOff x="7977272" y="441535"/>
            <a:chExt cx="4130657" cy="29224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7272" y="441535"/>
              <a:ext cx="3936409" cy="27001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117026" y="3025426"/>
              <a:ext cx="39909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800" dirty="0"/>
                <a:t>Michał Komorniczak, https://en.wikipedia.org/wiki/Bacterial_growth#/media/File:Bacterial_growth_en.svg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Exponential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>
              <a:solidFill>
                <a:srgbClr val="D3D9D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4660109"/>
                <a:ext cx="237836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sty m:val="p"/>
                              <m:brk m:alnAt="63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63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box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5250913"/>
                <a:ext cx="42533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In optimal conditions microorganisms growth exponentially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Many processes initially follow exponential dynamics:   </a:t>
            </a:r>
          </a:p>
          <a:p>
            <a:pPr marL="1085850" lvl="1" indent="-342900">
              <a:buFont typeface="Wingdings" pitchFamily="2" charset="2"/>
              <a:buChar char="Ø"/>
            </a:pPr>
            <a:r>
              <a:rPr lang="en-US" kern="0" dirty="0">
                <a:latin typeface="Calibri"/>
                <a:cs typeface="Calibri"/>
              </a:rPr>
              <a:t>Covid19 spread, Computing power,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F0AA3-73C4-4E25-7688-ECBDA401E914}"/>
              </a:ext>
            </a:extLst>
          </p:cNvPr>
          <p:cNvSpPr txBox="1"/>
          <p:nvPr/>
        </p:nvSpPr>
        <p:spPr>
          <a:xfrm>
            <a:off x="9365674" y="299096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Stewart EJ, Madden R, Paul G, </a:t>
            </a:r>
            <a:r>
              <a:rPr lang="en-US" sz="800" dirty="0" err="1"/>
              <a:t>Taddei</a:t>
            </a:r>
            <a:r>
              <a:rPr lang="en-US" sz="800" dirty="0"/>
              <a:t> F (2005) (https://commons.wikimedia.org/wiki/File:E.coli-colony-growth.gif), https://creativecommons.org/licenses/by-sa/4.0/legalcode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26F7BC3-D332-4192-FDCC-F9D18E4D6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618" y="398584"/>
            <a:ext cx="2522682" cy="2609671"/>
          </a:xfrm>
          <a:prstGeom prst="rect">
            <a:avLst/>
          </a:prstGeom>
        </p:spPr>
      </p:pic>
      <p:pic>
        <p:nvPicPr>
          <p:cNvPr id="14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25B610F-4A67-4A85-9212-CC17BE303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97" y="3819761"/>
            <a:ext cx="4445659" cy="303823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1488" y="2670882"/>
            <a:ext cx="4663680" cy="1860876"/>
            <a:chOff x="441488" y="2670882"/>
            <a:chExt cx="4663680" cy="1860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24" y="3930118"/>
                  <a:ext cx="1270000" cy="601640"/>
                </a:xfrm>
                <a:prstGeom prst="rect">
                  <a:avLst/>
                </a:prstGeom>
                <a:blipFill>
                  <a:blip r:embed="rId7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88" y="3247181"/>
                  <a:ext cx="1948873" cy="509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670882"/>
              <a:ext cx="3866322" cy="830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kern="0" dirty="0">
                  <a:latin typeface="Akkurat Light Office"/>
                  <a:cs typeface="Calibri"/>
                </a:rPr>
                <a:t>Mechanistic Growth Model:</a:t>
              </a:r>
              <a:endParaRPr lang="en-US" sz="1800" b="1" kern="0" dirty="0">
                <a:latin typeface="Akkurat Light Office"/>
              </a:endParaRPr>
            </a:p>
          </p:txBody>
        </p:sp>
        <p:sp>
          <p:nvSpPr>
            <p:cNvPr id="16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91541" y="3196809"/>
              <a:ext cx="2813627" cy="1034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Logistic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3" name="Picture 40" descr="Icon&#10;&#10;Description automatically generated">
            <a:extLst>
              <a:ext uri="{FF2B5EF4-FFF2-40B4-BE49-F238E27FC236}">
                <a16:creationId xmlns:a16="http://schemas.microsoft.com/office/drawing/2014/main" id="{ADE21D27-8EAF-44F8-B31B-CE119623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86" y="532425"/>
            <a:ext cx="1981200" cy="1422616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8569570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Environmental capacity limits cause transition from exponential to logistic growth.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Capacity limits: substrates, space, waste accumulation,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remains constant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2205068"/>
            <a:ext cx="11578856" cy="4710159"/>
            <a:chOff x="457200" y="2205068"/>
            <a:chExt cx="11578856" cy="4710159"/>
          </a:xfrm>
        </p:grpSpPr>
        <p:pic>
          <p:nvPicPr>
            <p:cNvPr id="40" name="Grafik 49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CD71BD9-B084-48FF-AE81-B9277C75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286" y="2205068"/>
              <a:ext cx="2538002" cy="3918204"/>
            </a:xfrm>
            <a:prstGeom prst="rect">
              <a:avLst/>
            </a:prstGeom>
          </p:spPr>
        </p:pic>
        <p:sp>
          <p:nvSpPr>
            <p:cNvPr id="41" name="Textfeld 51">
              <a:extLst>
                <a:ext uri="{FF2B5EF4-FFF2-40B4-BE49-F238E27FC236}">
                  <a16:creationId xmlns:a16="http://schemas.microsoft.com/office/drawing/2014/main" id="{A48283F0-A3FD-4F80-A162-74F22F01C0F2}"/>
                </a:ext>
              </a:extLst>
            </p:cNvPr>
            <p:cNvSpPr txBox="1"/>
            <p:nvPr/>
          </p:nvSpPr>
          <p:spPr>
            <a:xfrm>
              <a:off x="8714400" y="6145786"/>
              <a:ext cx="33216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/>
                <a:t>source: </a:t>
              </a:r>
              <a:r>
                <a:rPr lang="fr-FR" sz="1100"/>
                <a:t>Pierre Francois Verhulst.jpg, </a:t>
              </a:r>
              <a:r>
                <a:rPr lang="fr-FR" sz="1100">
                  <a:hlinkClick r:id="rId4"/>
                </a:rPr>
                <a:t>https://commons.wikimedia.org/w/index.php?title=File:Pierre_Francois_Verhulst.jpg&amp;oldid=141824277</a:t>
              </a:r>
              <a:endParaRPr lang="de-DE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de-DE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box>
                                  <m:box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num>
                                      <m:den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763264"/>
                  <a:ext cx="2534151" cy="625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25322" y="2499480"/>
              <a:ext cx="2813627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Akkurat Light Office"/>
                  <a:cs typeface="Calibri"/>
                </a:rPr>
                <a:t>X</a:t>
              </a:r>
              <a:r>
                <a:rPr lang="en-US" sz="1800" b="1" kern="0" dirty="0">
                  <a:latin typeface="Akkurat Light Office"/>
                  <a:cs typeface="Calibri"/>
                </a:rPr>
                <a:t>: Biomass,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C</a:t>
              </a:r>
              <a:r>
                <a:rPr lang="en-US" sz="1800" b="1" kern="0" dirty="0">
                  <a:latin typeface="Akkurat Light Office"/>
                  <a:cs typeface="Calibri"/>
                </a:rPr>
                <a:t>: capacity limit,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gDW</a:t>
              </a:r>
              <a:r>
                <a:rPr lang="en-US" sz="1800" b="1" kern="0" dirty="0">
                  <a:latin typeface="Akkurat Light Office"/>
                  <a:cs typeface="Calibri"/>
                </a:rPr>
                <a:t>/L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t</a:t>
              </a:r>
              <a:r>
                <a:rPr lang="en-US" sz="1800" b="1" kern="0" dirty="0">
                  <a:latin typeface="Akkurat Light Office"/>
                  <a:cs typeface="Calibri"/>
                </a:rPr>
                <a:t>: time, h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d>
                                      <m:d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box>
                                          <m:box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oxPr>
                                          <m:e>
                                            <m:argPr>
                                              <m:argSz m:val="-1"/>
                                            </m:argPr>
                                            <m:f>
                                              <m:f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box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l-GR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80" y="3893569"/>
                  <a:ext cx="2979995" cy="9571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23260" y="5544056"/>
            <a:ext cx="88969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estimated with parameter search to minimize error.</a:t>
            </a:r>
          </a:p>
        </p:txBody>
      </p:sp>
    </p:spTree>
    <p:extLst>
      <p:ext uri="{BB962C8B-B14F-4D97-AF65-F5344CB8AC3E}">
        <p14:creationId xmlns:p14="http://schemas.microsoft.com/office/powerpoint/2010/main" val="4005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Growth Models: The Monod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7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Growth rate is variable and depends on environment, e.g. substrate level,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Monod assumed that growth is substrate limited by enzymatic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Similar to </a:t>
            </a:r>
            <a:r>
              <a:rPr lang="en-US" kern="0" dirty="0" err="1">
                <a:latin typeface="Calibri"/>
                <a:cs typeface="Calibri"/>
              </a:rPr>
              <a:t>Michaelis-Menten</a:t>
            </a:r>
            <a:r>
              <a:rPr lang="en-US" kern="0" dirty="0">
                <a:latin typeface="Calibri"/>
                <a:cs typeface="Calibri"/>
              </a:rPr>
              <a:t> equation.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2563" y="6337311"/>
            <a:ext cx="2812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/>
              <a:t>File:Monod 3.svg, https://commons.wikimedia.org/w/index.php?title=File:Monod_3.svg&amp;oldid=427056782 (last visited April 20, 2022).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3935" y="2588662"/>
            <a:ext cx="7129737" cy="2870490"/>
            <a:chOff x="203935" y="2588662"/>
            <a:chExt cx="7129737" cy="28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de-DE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box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35" y="3282323"/>
                  <a:ext cx="1682940" cy="6457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05" y="2588662"/>
              <a:ext cx="4047567" cy="2372886"/>
            </a:xfrm>
            <a:prstGeom prst="rect">
              <a:avLst/>
            </a:prstGeom>
          </p:spPr>
        </p:pic>
        <p:sp>
          <p:nvSpPr>
            <p:cNvPr id="44" name="Content Placeholder 10">
              <a:extLst>
                <a:ext uri="{FF2B5EF4-FFF2-40B4-BE49-F238E27FC236}">
                  <a16:creationId xmlns:a16="http://schemas.microsoft.com/office/drawing/2014/main" id="{0F739811-422E-39DA-A2EB-91950364C0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3935" y="4092624"/>
              <a:ext cx="3209924" cy="136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</a:t>
              </a:r>
              <a:r>
                <a:rPr lang="en-US" sz="1800" b="1" kern="0" dirty="0">
                  <a:latin typeface="Akkurat Light Office"/>
                  <a:cs typeface="Calibri"/>
                </a:rPr>
                <a:t>: growth rate, /h</a:t>
              </a:r>
            </a:p>
            <a:p>
              <a:r>
                <a:rPr lang="en-US" sz="1800" b="1" i="1" kern="0" dirty="0">
                  <a:latin typeface="Symbol" panose="05050102010706020507" pitchFamily="18" charset="2"/>
                  <a:cs typeface="Calibri"/>
                </a:rPr>
                <a:t>m </a:t>
              </a:r>
              <a:r>
                <a:rPr lang="en-US" sz="1800" b="1" kern="0" baseline="-25000" dirty="0">
                  <a:latin typeface="Akkurat Light Office"/>
                  <a:cs typeface="Calibri"/>
                </a:rPr>
                <a:t>max</a:t>
              </a:r>
              <a:r>
                <a:rPr lang="en-US" sz="1800" b="1" kern="0" dirty="0">
                  <a:latin typeface="Akkurat Light Office"/>
                  <a:cs typeface="Calibri"/>
                </a:rPr>
                <a:t>: max rate, /h</a:t>
              </a: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  <a:cs typeface="Calibri"/>
              </a:endParaRPr>
            </a:p>
            <a:p>
              <a:r>
                <a:rPr lang="en-US" sz="1800" b="1" i="1" kern="0" dirty="0">
                  <a:latin typeface="Akkurat Light Office"/>
                  <a:cs typeface="Calibri"/>
                </a:rPr>
                <a:t>K</a:t>
              </a:r>
              <a:r>
                <a:rPr lang="en-US" sz="1800" b="1" i="1" kern="0" baseline="-25000" dirty="0">
                  <a:latin typeface="Akkurat Light Office"/>
                  <a:cs typeface="Calibri"/>
                </a:rPr>
                <a:t>S</a:t>
              </a:r>
              <a:r>
                <a:rPr lang="en-US" sz="1800" b="1" kern="0" dirty="0">
                  <a:latin typeface="Akkurat Light Office"/>
                  <a:cs typeface="Calibri"/>
                </a:rPr>
                <a:t>: substrate affinity, </a:t>
              </a:r>
              <a:r>
                <a:rPr lang="en-US" sz="1800" b="1" kern="0" dirty="0" err="1">
                  <a:latin typeface="Akkurat Light Office"/>
                  <a:cs typeface="Calibri"/>
                </a:rPr>
                <a:t>mM</a:t>
              </a:r>
              <a:endParaRPr lang="en-US" sz="1800" b="1" kern="0" dirty="0">
                <a:latin typeface="Akkurat Light Offic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de-DE" sz="32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groupChr>
                              <m:groupChrPr>
                                <m:chr m:val="→"/>
                                <m:vertJc m:val="bot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groupCh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ox>
                      </m:oMath>
                    </m:oMathPara>
                  </a14:m>
                  <a:endParaRPr lang="de-DE" sz="32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77" y="2726096"/>
                  <a:ext cx="1385570" cy="5090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26990" y="2359999"/>
            <a:ext cx="11783014" cy="3834968"/>
            <a:chOff x="326990" y="2359999"/>
            <a:chExt cx="11783014" cy="3834968"/>
          </a:xfrm>
        </p:grpSpPr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6990" y="5733302"/>
              <a:ext cx="117830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Substrate measurements required for parameter estimation.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22" y="2359999"/>
              <a:ext cx="3902323" cy="260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High-Throughput Measurements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41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BB709A6A-4B57-4006-A663-9D49FC6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515"/>
            <a:ext cx="3429000" cy="2551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6" y="4510005"/>
            <a:ext cx="2700128" cy="20250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783014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Organisms with high growth rates need to be selected based on mutations and medium.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96-well plate measurement of growth by </a:t>
            </a:r>
            <a:r>
              <a:rPr lang="en-US" kern="0" dirty="0" err="1">
                <a:latin typeface="Calibri"/>
                <a:cs typeface="Calibri"/>
              </a:rPr>
              <a:t>Enzyscreen</a:t>
            </a:r>
            <a:r>
              <a:rPr lang="en-US" kern="0" dirty="0">
                <a:latin typeface="Calibri"/>
                <a:cs typeface="Calibri"/>
              </a:rPr>
              <a:t> </a:t>
            </a:r>
            <a:r>
              <a:rPr lang="en-US" kern="0" dirty="0" err="1">
                <a:latin typeface="Calibri"/>
                <a:cs typeface="Calibri"/>
              </a:rPr>
              <a:t>GrowthProfiler</a:t>
            </a:r>
            <a:endParaRPr lang="en-US" kern="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125" y="6556586"/>
            <a:ext cx="2638864" cy="21544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de-DE" sz="800" dirty="0"/>
              <a:t>Source: https://www.enzyscreen.com/growth_profiler.htm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96143" y="2016608"/>
            <a:ext cx="8303316" cy="4841392"/>
            <a:chOff x="3896143" y="2016608"/>
            <a:chExt cx="8303316" cy="484139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96143" y="2016608"/>
              <a:ext cx="8303316" cy="9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Data export as csv-files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/>
                  <a:cs typeface="Calibri"/>
                </a:rPr>
                <a:t>Automated analysis in Jupyter Notebooks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891" y="2645600"/>
              <a:ext cx="5054880" cy="421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7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Biotechnological Relevance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>
              <a:solidFill>
                <a:srgbClr val="D3D9DD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5550" y="998710"/>
            <a:ext cx="3339548" cy="2157750"/>
            <a:chOff x="325550" y="998710"/>
            <a:chExt cx="3339548" cy="215775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2325463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High cell densities lead to high productivity.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665" y="998710"/>
              <a:ext cx="1893319" cy="109662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387988" y="1102370"/>
            <a:ext cx="3339548" cy="2193294"/>
            <a:chOff x="4387988" y="1102370"/>
            <a:chExt cx="3339548" cy="2193294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7988" y="2095335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Target products produced in different growth phases.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52" y="1102370"/>
              <a:ext cx="1604912" cy="103675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535909" y="998710"/>
            <a:ext cx="3339548" cy="2300269"/>
            <a:chOff x="8535909" y="998710"/>
            <a:chExt cx="3339548" cy="2300269"/>
          </a:xfrm>
        </p:grpSpPr>
        <p:grpSp>
          <p:nvGrpSpPr>
            <p:cNvPr id="19" name="Group 18"/>
            <p:cNvGrpSpPr/>
            <p:nvPr/>
          </p:nvGrpSpPr>
          <p:grpSpPr>
            <a:xfrm>
              <a:off x="9546231" y="998710"/>
              <a:ext cx="1351722" cy="951436"/>
              <a:chOff x="9546231" y="998710"/>
              <a:chExt cx="1351722" cy="95143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760" y="1466793"/>
                <a:ext cx="866657" cy="48335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231" y="998710"/>
                <a:ext cx="1351722" cy="574903"/>
              </a:xfrm>
              <a:prstGeom prst="rect">
                <a:avLst/>
              </a:prstGeom>
            </p:spPr>
          </p:pic>
        </p:grp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35909" y="2098650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Growth-coupled production enables optimization with ALE.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5550" y="3516564"/>
            <a:ext cx="3339548" cy="2295228"/>
            <a:chOff x="325550" y="3516564"/>
            <a:chExt cx="3339548" cy="22952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58" y="3516564"/>
              <a:ext cx="808482" cy="1025078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5550" y="461146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Efficiency tradeoff by substrate use in biomass and product.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90267" y="3633631"/>
            <a:ext cx="3339548" cy="2188321"/>
            <a:chOff x="4490267" y="3633631"/>
            <a:chExt cx="3339548" cy="21883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414" y="3633631"/>
              <a:ext cx="718712" cy="844578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90267" y="4621623"/>
              <a:ext cx="33395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Optimal growth requires energy for heating/cooling.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39404" y="3605871"/>
            <a:ext cx="3339548" cy="2048845"/>
            <a:chOff x="8439404" y="3605871"/>
            <a:chExt cx="3339548" cy="20488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162" y="3605871"/>
              <a:ext cx="1128395" cy="1128395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A3A7A18-227D-4C83-74DA-F426FB390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39404" y="4823719"/>
              <a:ext cx="33395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SzPct val="130000"/>
                <a:buFont typeface="Wingdings" pitchFamily="2" charset="2"/>
                <a:buNone/>
                <a:defRPr sz="2400" b="0" baseline="0">
                  <a:solidFill>
                    <a:schemeClr val="tx1"/>
                  </a:solidFill>
                  <a:latin typeface="Calibri" pitchFamily="34" charset="0"/>
                  <a:ea typeface="+mn-ea"/>
                  <a:cs typeface="Calibri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Wingdings" pitchFamily="2" charset="2"/>
                <a:buChar char="§"/>
                <a:defRPr sz="2400" b="0" baseline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Symbol" pitchFamily="18" charset="2"/>
                <a:buChar char="-"/>
                <a:defRPr sz="2400" b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4A8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cs typeface="+mn-cs"/>
                </a:defRPr>
              </a:lvl9pPr>
            </a:lstStyle>
            <a:p>
              <a:pPr algn="ctr"/>
              <a:r>
                <a:rPr lang="en-US" b="1" kern="0" dirty="0">
                  <a:latin typeface="Calibri"/>
                  <a:cs typeface="Calibri"/>
                </a:rPr>
                <a:t>Biomass waste disposal strategy for GMOs.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9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657E9-8FCD-486A-903C-EF7B535B54BF}">
  <ds:schemaRefs>
    <ds:schemaRef ds:uri="http://www.w3.org/XML/1998/namespace"/>
    <ds:schemaRef ds:uri="http://purl.org/dc/elements/1.1/"/>
    <ds:schemaRef ds:uri="http://schemas.microsoft.com/office/2006/metadata/properties"/>
    <ds:schemaRef ds:uri="a91d32e9-b962-48f5-9ca4-bfcef0adef5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ea34b89-1a2e-4893-ba07-6e3f6b99c5e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Widescreen</PresentationFormat>
  <Paragraphs>300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Akkurat Light Office</vt:lpstr>
      <vt:lpstr>Akkurat Office</vt:lpstr>
      <vt:lpstr>Arial</vt:lpstr>
      <vt:lpstr>Arial Narrow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Office</vt:lpstr>
      <vt:lpstr>TH_Folienmaster_neu_TUDo</vt:lpstr>
      <vt:lpstr>Recombinant Expression Simulation:  Theoretical Background</vt:lpstr>
      <vt:lpstr>Outline</vt:lpstr>
      <vt:lpstr>Teaching Objectives</vt:lpstr>
      <vt:lpstr>Microbial Growth Phenotypes</vt:lpstr>
      <vt:lpstr>Growth Models: The Exponential Function</vt:lpstr>
      <vt:lpstr>Growth Models: The Logistic Function</vt:lpstr>
      <vt:lpstr>Growth Models: The Monod Equation</vt:lpstr>
      <vt:lpstr>High-Throughput Measurements</vt:lpstr>
      <vt:lpstr>Biotechnological Relevance</vt:lpstr>
      <vt:lpstr>Growth Curve Data Analysis Example</vt:lpstr>
      <vt:lpstr>Excel-basee Growth Rate Calculation</vt:lpstr>
      <vt:lpstr>Python-based Growth Rate Calculation</vt:lpstr>
      <vt:lpstr>Outline</vt:lpstr>
      <vt:lpstr>Bacterial Gene Expression</vt:lpstr>
      <vt:lpstr>Sigma Factors and Sequence Boxes</vt:lpstr>
      <vt:lpstr>The Random Forest – Applications</vt:lpstr>
      <vt:lpstr>Principles of Regression</vt:lpstr>
      <vt:lpstr>Promoter Activity Prediction with Random Forest</vt:lpstr>
      <vt:lpstr>Construction of a decision tree</vt:lpstr>
      <vt:lpstr>Outline</vt:lpstr>
      <vt:lpstr>Simulation of Recombinant Expression</vt:lpstr>
      <vt:lpstr>Authors and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1192</cp:revision>
  <dcterms:created xsi:type="dcterms:W3CDTF">2020-06-17T08:17:29Z</dcterms:created>
  <dcterms:modified xsi:type="dcterms:W3CDTF">2023-02-08T11:07:54Z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